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Default Extension="jpeg" ContentType="image/jpeg"/>
  <Default Extension="xml" ContentType="application/xml"/>
  <Override PartName="/ppt/slides/slide9.xml" ContentType="application/vnd.openxmlformats-officedocument.presentationml.slide+xml"/>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6.xml" ContentType="application/vnd.openxmlformats-officedocument.presentationml.slideLayout+xml"/>
  <Override PartName="/ppt/slides/slide5.xml" ContentType="application/vnd.openxmlformats-officedocument.presentationml.slide+xml"/>
  <Override PartName="/ppt/theme/theme2.xml" ContentType="application/vnd.openxmlformats-officedocument.them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Default Extension="bin" ContentType="application/vnd.openxmlformats-officedocument.presentationml.printerSettings"/>
  <Override PartName="/ppt/slides/slide10.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7.xml" ContentType="application/vnd.openxmlformats-officedocument.presentationml.slideLayout+xml"/>
  <Override PartName="/ppt/slides/slide6.xml" ContentType="application/vnd.openxmlformats-officedocument.presentationml.slide+xml"/>
  <Override PartName="/ppt/notesMasters/notesMaster1.xml" ContentType="application/vnd.openxmlformats-officedocument.presentationml.notesMaster+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r:id="rId1"/>
  </p:sldMasterIdLst>
  <p:notesMasterIdLst>
    <p:notesMasterId r:id="rId12"/>
  </p:notesMasterIdLst>
  <p:sldIdLst>
    <p:sldId id="261" r:id="rId2"/>
    <p:sldId id="262" r:id="rId3"/>
    <p:sldId id="263" r:id="rId4"/>
    <p:sldId id="264" r:id="rId5"/>
    <p:sldId id="256" r:id="rId6"/>
    <p:sldId id="257" r:id="rId7"/>
    <p:sldId id="260" r:id="rId8"/>
    <p:sldId id="258" r:id="rId9"/>
    <p:sldId id="259" r:id="rId10"/>
    <p:sldId id="268" r:id="rId11"/>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extLst>
    <p:ext uri="{E76CE94A-603C-4142-B9EB-6D1370010A27}">
      <p14:discardImageEditData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0"/>
    </p:ext>
    <p:ext uri="{D31A062A-798A-4329-ABDD-BBA856620510}">
      <p14:defaultImageDpi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showOutlineIcons="0">
    <p:restoredLeft sz="15620"/>
    <p:restoredTop sz="94660"/>
  </p:normalViewPr>
  <p:slideViewPr>
    <p:cSldViewPr snapToGrid="0" snapToObjects="1">
      <p:cViewPr varScale="1">
        <p:scale>
          <a:sx n="106" d="100"/>
          <a:sy n="106" d="100"/>
        </p:scale>
        <p:origin x="-960" y="-11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notesMaster" Target="notesMasters/notesMaster1.xml"/><Relationship Id="rId13" Type="http://schemas.openxmlformats.org/officeDocument/2006/relationships/printerSettings" Target="printerSettings/printerSettings1.bin"/><Relationship Id="rId14" Type="http://schemas.openxmlformats.org/officeDocument/2006/relationships/presProps" Target="presProps.xml"/><Relationship Id="rId15" Type="http://schemas.openxmlformats.org/officeDocument/2006/relationships/viewProps" Target="viewProps.xml"/><Relationship Id="rId16" Type="http://schemas.openxmlformats.org/officeDocument/2006/relationships/theme" Target="theme/theme1.xml"/><Relationship Id="rId1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148528E-C223-674E-8756-1714861DB401}" type="datetimeFigureOut">
              <a:rPr lang="en-US" smtClean="0"/>
              <a:pPr/>
              <a:t>9/11/17</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CFE08D4-B660-3A47-93C6-11680D8CCDE0}"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112592906"/>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8258EF9-D469-A341-90EB-20C2531C0AF4}" type="datetimeFigureOut">
              <a:rPr lang="en-US" smtClean="0"/>
              <a:pPr/>
              <a:t>9/11/17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742604940"/>
      </p:ext>
    </p:extLst>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258EF9-D469-A341-90EB-20C2531C0AF4}" type="datetimeFigureOut">
              <a:rPr lang="en-US" smtClean="0"/>
              <a:pPr/>
              <a:t>9/11/17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230861283"/>
      </p:ext>
    </p:extLst>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258EF9-D469-A341-90EB-20C2531C0AF4}" type="datetimeFigureOut">
              <a:rPr lang="en-US" smtClean="0"/>
              <a:pPr/>
              <a:t>9/11/17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350660570"/>
      </p:ext>
    </p:extLst>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258EF9-D469-A341-90EB-20C2531C0AF4}" type="datetimeFigureOut">
              <a:rPr lang="en-US" smtClean="0"/>
              <a:pPr/>
              <a:t>9/11/17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519984921"/>
      </p:ext>
    </p:extLst>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8258EF9-D469-A341-90EB-20C2531C0AF4}" type="datetimeFigureOut">
              <a:rPr lang="en-US" smtClean="0"/>
              <a:pPr/>
              <a:t>9/11/17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448003572"/>
      </p:ext>
    </p:extLst>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8258EF9-D469-A341-90EB-20C2531C0AF4}" type="datetimeFigureOut">
              <a:rPr lang="en-US" smtClean="0"/>
              <a:pPr/>
              <a:t>9/11/17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4221539516"/>
      </p:ext>
    </p:extLst>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8258EF9-D469-A341-90EB-20C2531C0AF4}" type="datetimeFigureOut">
              <a:rPr lang="en-US" smtClean="0"/>
              <a:pPr/>
              <a:t>9/11/17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383402960"/>
      </p:ext>
    </p:extLst>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8258EF9-D469-A341-90EB-20C2531C0AF4}" type="datetimeFigureOut">
              <a:rPr lang="en-US" smtClean="0"/>
              <a:pPr/>
              <a:t>9/11/17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4278717434"/>
      </p:ext>
    </p:extLst>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8258EF9-D469-A341-90EB-20C2531C0AF4}" type="datetimeFigureOut">
              <a:rPr lang="en-US" smtClean="0"/>
              <a:pPr/>
              <a:t>9/11/17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309317751"/>
      </p:ext>
    </p:extLst>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258EF9-D469-A341-90EB-20C2531C0AF4}" type="datetimeFigureOut">
              <a:rPr lang="en-US" smtClean="0"/>
              <a:pPr/>
              <a:t>9/11/17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168062964"/>
      </p:ext>
    </p:extLst>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258EF9-D469-A341-90EB-20C2531C0AF4}" type="datetimeFigureOut">
              <a:rPr lang="en-US" smtClean="0"/>
              <a:pPr/>
              <a:t>9/11/17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540088414"/>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8258EF9-D469-A341-90EB-20C2531C0AF4}" type="datetimeFigureOut">
              <a:rPr lang="en-US" smtClean="0"/>
              <a:pPr/>
              <a:t>9/11/17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A365024-EDE4-614C-8B29-A7FA5567208D}"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450060497"/>
      </p:ext>
    </p:extLst>
  </p:cSld>
  <p:clrMap bg1="lt1" tx1="dk1" bg2="lt2" tx2="dk2" accent1="accent1" accent2="accent2" accent3="accent3" accent4="accent4" accent5="accent5" accent6="accent6" hlink="hlink" folHlink="folHlink"/>
  <p:sldLayoutIdLst>
    <p:sldLayoutId r:id="rId1"/>
    <p:sldLayoutId r:id="rId2"/>
    <p:sldLayoutId r:id="rId3"/>
    <p:sldLayoutId r:id="rId4"/>
    <p:sldLayoutId r:id="rId5"/>
    <p:sldLayoutId r:id="rId6"/>
    <p:sldLayoutId r:id="rId7"/>
    <p:sldLayoutId r:id="rId8"/>
    <p:sldLayoutId r:id="rId9"/>
    <p:sldLayoutId r:id="rId10"/>
    <p:sldLayoutId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437293"/>
            <a:ext cx="7772400" cy="1470025"/>
          </a:xfrm>
        </p:spPr>
        <p:txBody>
          <a:bodyPr/>
          <a:lstStyle/>
          <a:p>
            <a:r>
              <a:rPr lang="en-US" dirty="0" smtClean="0"/>
              <a:t>Do Now</a:t>
            </a:r>
            <a:endParaRPr lang="en-US" dirty="0"/>
          </a:p>
        </p:txBody>
      </p:sp>
      <p:sp>
        <p:nvSpPr>
          <p:cNvPr id="3" name="Subtitle 2"/>
          <p:cNvSpPr>
            <a:spLocks noGrp="1"/>
          </p:cNvSpPr>
          <p:nvPr>
            <p:ph type="subTitle" idx="1"/>
          </p:nvPr>
        </p:nvSpPr>
        <p:spPr>
          <a:xfrm>
            <a:off x="1257630" y="1907317"/>
            <a:ext cx="6400800" cy="3546523"/>
          </a:xfrm>
        </p:spPr>
        <p:txBody>
          <a:bodyPr>
            <a:noAutofit/>
          </a:bodyPr>
          <a:lstStyle/>
          <a:p>
            <a:pPr algn="l"/>
            <a:r>
              <a:rPr lang="en-US" sz="3600" dirty="0" smtClean="0">
                <a:solidFill>
                  <a:schemeClr val="tx1"/>
                </a:solidFill>
              </a:rPr>
              <a:t>Which was the most important effect of the Constitution?</a:t>
            </a:r>
          </a:p>
          <a:p>
            <a:pPr marL="571500" indent="-571500" algn="l">
              <a:buFont typeface="Arial"/>
              <a:buChar char="•"/>
            </a:pPr>
            <a:r>
              <a:rPr lang="en-US" sz="3600" dirty="0" smtClean="0">
                <a:solidFill>
                  <a:schemeClr val="tx1"/>
                </a:solidFill>
              </a:rPr>
              <a:t>Individual rights?</a:t>
            </a:r>
          </a:p>
          <a:p>
            <a:pPr marL="571500" indent="-571500" algn="l">
              <a:buFont typeface="Arial"/>
              <a:buChar char="•"/>
            </a:pPr>
            <a:r>
              <a:rPr lang="en-US" sz="3600" dirty="0" smtClean="0">
                <a:solidFill>
                  <a:schemeClr val="tx1"/>
                </a:solidFill>
              </a:rPr>
              <a:t>Government organization?</a:t>
            </a:r>
          </a:p>
          <a:p>
            <a:pPr marL="571500" indent="-571500" algn="l">
              <a:buFont typeface="Arial"/>
              <a:buChar char="•"/>
            </a:pPr>
            <a:r>
              <a:rPr lang="en-US" sz="3600" dirty="0" smtClean="0">
                <a:solidFill>
                  <a:schemeClr val="tx1"/>
                </a:solidFill>
              </a:rPr>
              <a:t>Economic power?</a:t>
            </a:r>
          </a:p>
          <a:p>
            <a:pPr marL="571500" indent="-571500" algn="l"/>
            <a:r>
              <a:rPr lang="en-US" sz="3600" dirty="0" smtClean="0">
                <a:solidFill>
                  <a:schemeClr val="tx1"/>
                </a:solidFill>
              </a:rPr>
              <a:t>Please explain your answer in one or two sentences.</a:t>
            </a: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01298386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293064" y="209370"/>
            <a:ext cx="8726791" cy="1841924"/>
          </a:xfrm>
          <a:ln w="38100" cmpd="sng">
            <a:solidFill>
              <a:schemeClr val="tx1"/>
            </a:solidFill>
          </a:ln>
        </p:spPr>
        <p:txBody>
          <a:bodyPr>
            <a:normAutofit/>
          </a:bodyPr>
          <a:lstStyle/>
          <a:p>
            <a:r>
              <a:rPr lang="en-US" dirty="0" smtClean="0"/>
              <a:t>Other significant clauses in the Constitution.</a:t>
            </a:r>
            <a:endParaRPr lang="en-US" dirty="0"/>
          </a:p>
        </p:txBody>
      </p:sp>
      <p:sp>
        <p:nvSpPr>
          <p:cNvPr id="3" name="Subtitle 2"/>
          <p:cNvSpPr>
            <a:spLocks noGrp="1"/>
          </p:cNvSpPr>
          <p:nvPr>
            <p:ph type="subTitle" idx="1"/>
          </p:nvPr>
        </p:nvSpPr>
        <p:spPr>
          <a:xfrm>
            <a:off x="293063" y="2388429"/>
            <a:ext cx="8726791" cy="3949867"/>
          </a:xfrm>
        </p:spPr>
        <p:txBody>
          <a:bodyPr>
            <a:normAutofit fontScale="85000" lnSpcReduction="20000"/>
          </a:bodyPr>
          <a:lstStyle/>
          <a:p>
            <a:pPr marL="514350" indent="-514350" algn="l">
              <a:buFont typeface="+mj-lt"/>
              <a:buAutoNum type="arabicPeriod"/>
            </a:pPr>
            <a:r>
              <a:rPr lang="en-US" dirty="0" smtClean="0">
                <a:solidFill>
                  <a:schemeClr val="tx1"/>
                </a:solidFill>
              </a:rPr>
              <a:t>“Advice and consent” Article II, Section 2. The president will make significant decisions (treaties, appointments) with advice from, and the consent of, the Senate.</a:t>
            </a:r>
          </a:p>
          <a:p>
            <a:pPr marL="514350" indent="-514350" algn="l">
              <a:buFont typeface="+mj-lt"/>
              <a:buAutoNum type="arabicPeriod"/>
            </a:pPr>
            <a:r>
              <a:rPr lang="en-US" dirty="0" smtClean="0">
                <a:solidFill>
                  <a:schemeClr val="tx1"/>
                </a:solidFill>
              </a:rPr>
              <a:t>The Federal system is the supreme system of the nation. Article VI. The Constitution and the federal laws made by the federal legislative branch constitute the supreme law of the land.</a:t>
            </a:r>
          </a:p>
          <a:p>
            <a:pPr marL="514350" indent="-514350" algn="l">
              <a:buFont typeface="+mj-lt"/>
              <a:buAutoNum type="arabicPeriod"/>
            </a:pPr>
            <a:r>
              <a:rPr lang="en-US" dirty="0" smtClean="0">
                <a:solidFill>
                  <a:schemeClr val="tx1"/>
                </a:solidFill>
              </a:rPr>
              <a:t>Judicial review was created by Supreme Court Chief Justice John Marshall in 1803. You will not find this in the Constitution itself.</a:t>
            </a:r>
          </a:p>
          <a:p>
            <a:pPr marL="514350" indent="-514350" algn="l">
              <a:buFont typeface="+mj-lt"/>
              <a:buAutoNum type="arabicPeriod"/>
            </a:pPr>
            <a:endParaRPr lang="en-US" dirty="0" smtClean="0">
              <a:solidFill>
                <a:schemeClr val="tx1"/>
              </a:solidFill>
            </a:endParaRP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07715149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71450"/>
            <a:ext cx="7772400" cy="568172"/>
          </a:xfrm>
        </p:spPr>
        <p:txBody>
          <a:bodyPr>
            <a:normAutofit fontScale="90000"/>
          </a:bodyPr>
          <a:lstStyle/>
          <a:p>
            <a:r>
              <a:rPr lang="en-US" dirty="0" smtClean="0"/>
              <a:t>Do </a:t>
            </a:r>
            <a:r>
              <a:rPr lang="en-US" dirty="0" err="1" smtClean="0"/>
              <a:t>Now_test</a:t>
            </a:r>
            <a:r>
              <a:rPr lang="en-US" dirty="0" smtClean="0"/>
              <a:t> prep</a:t>
            </a:r>
            <a:endParaRPr lang="en-US" dirty="0"/>
          </a:p>
        </p:txBody>
      </p:sp>
      <p:sp>
        <p:nvSpPr>
          <p:cNvPr id="3" name="Subtitle 2"/>
          <p:cNvSpPr>
            <a:spLocks noGrp="1"/>
          </p:cNvSpPr>
          <p:nvPr>
            <p:ph type="subTitle" idx="1"/>
          </p:nvPr>
        </p:nvSpPr>
        <p:spPr>
          <a:xfrm>
            <a:off x="304249" y="939317"/>
            <a:ext cx="8638021" cy="5554740"/>
          </a:xfrm>
        </p:spPr>
        <p:txBody>
          <a:bodyPr>
            <a:noAutofit/>
          </a:bodyPr>
          <a:lstStyle/>
          <a:p>
            <a:pPr algn="l"/>
            <a:r>
              <a:rPr lang="en-US" sz="2800" dirty="0" smtClean="0">
                <a:solidFill>
                  <a:schemeClr val="tx1"/>
                </a:solidFill>
              </a:rPr>
              <a:t>Analyzing a quotation:</a:t>
            </a:r>
          </a:p>
          <a:p>
            <a:pPr algn="l"/>
            <a:r>
              <a:rPr lang="en-US" sz="2800" dirty="0" smtClean="0">
                <a:solidFill>
                  <a:schemeClr val="tx1"/>
                </a:solidFill>
              </a:rPr>
              <a:t>“</a:t>
            </a:r>
            <a:r>
              <a:rPr lang="en-US" sz="2800" dirty="0" smtClean="0">
                <a:solidFill>
                  <a:schemeClr val="tx1"/>
                </a:solidFill>
              </a:rPr>
              <a:t>We </a:t>
            </a:r>
            <a:r>
              <a:rPr lang="en-US" sz="2800" dirty="0">
                <a:solidFill>
                  <a:schemeClr val="tx1"/>
                </a:solidFill>
              </a:rPr>
              <a:t>have errors to correct; we have probably had too good an opinion of human nature in forming our confederation. Experience has taught us, that men will not adopt and carry into execution measures the best calculated for their own good, without the intervention of a coercive power. I do not conceive we can exist long as a nation without having lodged some where a power, which will pervade the whole Union in as energetic a manner, as the authority of the State Governments </a:t>
            </a:r>
            <a:r>
              <a:rPr lang="en-US" sz="2800" dirty="0" smtClean="0">
                <a:solidFill>
                  <a:schemeClr val="tx1"/>
                </a:solidFill>
              </a:rPr>
              <a:t>extends </a:t>
            </a:r>
            <a:r>
              <a:rPr lang="en-US" sz="2800" dirty="0">
                <a:solidFill>
                  <a:schemeClr val="tx1"/>
                </a:solidFill>
              </a:rPr>
              <a:t>over the several States</a:t>
            </a:r>
            <a:r>
              <a:rPr lang="en-US" sz="2400" dirty="0" smtClean="0">
                <a:solidFill>
                  <a:schemeClr val="tx1"/>
                </a:solidFill>
              </a:rPr>
              <a:t>.”</a:t>
            </a:r>
          </a:p>
          <a:p>
            <a:pPr algn="l"/>
            <a:r>
              <a:rPr lang="en-US" sz="2400" dirty="0" smtClean="0">
                <a:solidFill>
                  <a:schemeClr val="tx1"/>
                </a:solidFill>
              </a:rPr>
              <a:t>George Washington to John Jay in 1786</a:t>
            </a: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407230723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59468"/>
            <a:ext cx="7772400" cy="568172"/>
          </a:xfrm>
        </p:spPr>
        <p:txBody>
          <a:bodyPr>
            <a:normAutofit fontScale="90000"/>
          </a:bodyPr>
          <a:lstStyle/>
          <a:p>
            <a:r>
              <a:rPr lang="en-US" dirty="0" smtClean="0"/>
              <a:t>Test prep</a:t>
            </a:r>
            <a:endParaRPr lang="en-US" dirty="0"/>
          </a:p>
        </p:txBody>
      </p:sp>
      <p:sp>
        <p:nvSpPr>
          <p:cNvPr id="5" name="TextBox 4"/>
          <p:cNvSpPr txBox="1"/>
          <p:nvPr/>
        </p:nvSpPr>
        <p:spPr>
          <a:xfrm>
            <a:off x="685800" y="727640"/>
            <a:ext cx="1229724" cy="369332"/>
          </a:xfrm>
          <a:prstGeom prst="rect">
            <a:avLst/>
          </a:prstGeom>
          <a:noFill/>
        </p:spPr>
        <p:txBody>
          <a:bodyPr wrap="none" rtlCol="0">
            <a:spAutoFit/>
          </a:bodyPr>
          <a:lstStyle/>
          <a:p>
            <a:r>
              <a:rPr lang="en-US" dirty="0" smtClean="0"/>
              <a:t>Brainstorm</a:t>
            </a:r>
            <a:endParaRPr lang="en-US" dirty="0"/>
          </a:p>
        </p:txBody>
      </p:sp>
      <p:sp>
        <p:nvSpPr>
          <p:cNvPr id="6" name="Rectangle 5"/>
          <p:cNvSpPr/>
          <p:nvPr/>
        </p:nvSpPr>
        <p:spPr>
          <a:xfrm>
            <a:off x="685800" y="1309751"/>
            <a:ext cx="8124188" cy="2010930"/>
          </a:xfrm>
          <a:prstGeom prst="rect">
            <a:avLst/>
          </a:prstGeom>
          <a:solidFill>
            <a:schemeClr val="bg1"/>
          </a:solid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9" name="Rectangle 8"/>
          <p:cNvSpPr/>
          <p:nvPr/>
        </p:nvSpPr>
        <p:spPr>
          <a:xfrm>
            <a:off x="534503" y="3923409"/>
            <a:ext cx="2455072" cy="2010930"/>
          </a:xfrm>
          <a:prstGeom prst="rect">
            <a:avLst/>
          </a:prstGeom>
          <a:solidFill>
            <a:schemeClr val="bg1"/>
          </a:solid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dirty="0" smtClean="0">
                <a:solidFill>
                  <a:schemeClr val="tx1"/>
                </a:solidFill>
              </a:rPr>
              <a:t>1</a:t>
            </a:r>
            <a:endParaRPr lang="en-US" dirty="0">
              <a:solidFill>
                <a:schemeClr val="tx1"/>
              </a:solidFill>
            </a:endParaRPr>
          </a:p>
        </p:txBody>
      </p:sp>
      <p:sp>
        <p:nvSpPr>
          <p:cNvPr id="12" name="Rectangle 11"/>
          <p:cNvSpPr/>
          <p:nvPr/>
        </p:nvSpPr>
        <p:spPr>
          <a:xfrm>
            <a:off x="2989575" y="3884749"/>
            <a:ext cx="2455072" cy="2010930"/>
          </a:xfrm>
          <a:prstGeom prst="rect">
            <a:avLst/>
          </a:prstGeom>
          <a:solidFill>
            <a:schemeClr val="bg1"/>
          </a:solid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dirty="0">
                <a:solidFill>
                  <a:schemeClr val="tx1"/>
                </a:solidFill>
              </a:rPr>
              <a:t>2</a:t>
            </a:r>
          </a:p>
        </p:txBody>
      </p:sp>
      <p:sp>
        <p:nvSpPr>
          <p:cNvPr id="13" name="Rectangle 12"/>
          <p:cNvSpPr/>
          <p:nvPr/>
        </p:nvSpPr>
        <p:spPr>
          <a:xfrm>
            <a:off x="5444647" y="3884749"/>
            <a:ext cx="2455072" cy="2010930"/>
          </a:xfrm>
          <a:prstGeom prst="rect">
            <a:avLst/>
          </a:prstGeom>
          <a:solidFill>
            <a:schemeClr val="bg1"/>
          </a:solid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dirty="0">
                <a:solidFill>
                  <a:schemeClr val="tx1"/>
                </a:solidFill>
              </a:rPr>
              <a:t>3</a:t>
            </a:r>
          </a:p>
        </p:txBody>
      </p:sp>
      <p:sp>
        <p:nvSpPr>
          <p:cNvPr id="8" name="TextBox 7"/>
          <p:cNvSpPr txBox="1"/>
          <p:nvPr/>
        </p:nvSpPr>
        <p:spPr>
          <a:xfrm>
            <a:off x="685800" y="3505684"/>
            <a:ext cx="2242208" cy="369332"/>
          </a:xfrm>
          <a:prstGeom prst="rect">
            <a:avLst/>
          </a:prstGeom>
          <a:noFill/>
        </p:spPr>
        <p:txBody>
          <a:bodyPr wrap="none" rtlCol="0">
            <a:spAutoFit/>
          </a:bodyPr>
          <a:lstStyle/>
          <a:p>
            <a:r>
              <a:rPr lang="en-US" dirty="0" smtClean="0"/>
              <a:t>Outline (rule of three)</a:t>
            </a:r>
            <a:endParaRPr lang="en-US" dirty="0"/>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427913293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59468"/>
            <a:ext cx="7772400" cy="568172"/>
          </a:xfrm>
        </p:spPr>
        <p:txBody>
          <a:bodyPr>
            <a:normAutofit fontScale="90000"/>
          </a:bodyPr>
          <a:lstStyle/>
          <a:p>
            <a:r>
              <a:rPr lang="en-US" dirty="0" smtClean="0"/>
              <a:t>Question about the quotation.</a:t>
            </a:r>
            <a:endParaRPr lang="en-US" dirty="0"/>
          </a:p>
        </p:txBody>
      </p:sp>
      <p:sp>
        <p:nvSpPr>
          <p:cNvPr id="3" name="Subtitle 2"/>
          <p:cNvSpPr>
            <a:spLocks noGrp="1"/>
          </p:cNvSpPr>
          <p:nvPr>
            <p:ph type="subTitle" idx="1"/>
          </p:nvPr>
        </p:nvSpPr>
        <p:spPr>
          <a:xfrm>
            <a:off x="304249" y="939316"/>
            <a:ext cx="8638021" cy="5596207"/>
          </a:xfrm>
        </p:spPr>
        <p:txBody>
          <a:bodyPr>
            <a:noAutofit/>
          </a:bodyPr>
          <a:lstStyle/>
          <a:p>
            <a:pPr algn="l"/>
            <a:r>
              <a:rPr lang="en-US" sz="2400" dirty="0" smtClean="0">
                <a:solidFill>
                  <a:schemeClr val="tx1"/>
                </a:solidFill>
              </a:rPr>
              <a:t>Identify George Washington’s concerns in his statement to John Jay. By whom was Washington likely influenced? What did Washington want to accomplish for his new nation? What issues do you see for the new nation? How did the Constitution ultimately address many of the issues raised here by Washington?</a:t>
            </a:r>
          </a:p>
          <a:p>
            <a:pPr algn="l"/>
            <a:endParaRPr lang="en-US" sz="2400" dirty="0">
              <a:solidFill>
                <a:schemeClr val="tx1"/>
              </a:solidFill>
            </a:endParaRPr>
          </a:p>
          <a:p>
            <a:pPr algn="l"/>
            <a:r>
              <a:rPr lang="en-US" sz="2400" dirty="0" smtClean="0">
                <a:solidFill>
                  <a:schemeClr val="tx1"/>
                </a:solidFill>
              </a:rPr>
              <a:t>In your answer, you must include THREE direct quotations. You must denote quotations two ways. First, you must put quotation marks around them. Second, you must underline them.</a:t>
            </a:r>
          </a:p>
          <a:p>
            <a:pPr algn="l"/>
            <a:endParaRPr lang="en-US" sz="2400" dirty="0">
              <a:solidFill>
                <a:schemeClr val="tx1"/>
              </a:solidFill>
            </a:endParaRPr>
          </a:p>
          <a:p>
            <a:pPr algn="l"/>
            <a:r>
              <a:rPr lang="en-US" sz="2400" dirty="0" smtClean="0">
                <a:solidFill>
                  <a:schemeClr val="tx1"/>
                </a:solidFill>
              </a:rPr>
              <a:t>You will have </a:t>
            </a:r>
            <a:r>
              <a:rPr lang="en-US" sz="2400" i="1" dirty="0" smtClean="0">
                <a:solidFill>
                  <a:schemeClr val="tx1"/>
                </a:solidFill>
              </a:rPr>
              <a:t>Our Documents </a:t>
            </a:r>
            <a:r>
              <a:rPr lang="en-US" sz="2400" dirty="0" smtClean="0">
                <a:solidFill>
                  <a:schemeClr val="tx1"/>
                </a:solidFill>
              </a:rPr>
              <a:t>at your disposal during the test.</a:t>
            </a:r>
          </a:p>
          <a:p>
            <a:pPr algn="l"/>
            <a:endParaRPr lang="en-US" sz="2400" dirty="0" smtClean="0">
              <a:solidFill>
                <a:schemeClr val="tx1"/>
              </a:solidFill>
            </a:endParaRPr>
          </a:p>
          <a:p>
            <a:pPr algn="l"/>
            <a:r>
              <a:rPr lang="en-US" sz="2400" dirty="0" smtClean="0">
                <a:solidFill>
                  <a:schemeClr val="tx1"/>
                </a:solidFill>
              </a:rPr>
              <a:t>On the test, you will have two questions similar to this one.</a:t>
            </a: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37937244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293064" y="209370"/>
            <a:ext cx="8726791" cy="1841924"/>
          </a:xfrm>
          <a:ln w="38100" cmpd="sng">
            <a:solidFill>
              <a:schemeClr val="tx1"/>
            </a:solidFill>
          </a:ln>
        </p:spPr>
        <p:txBody>
          <a:bodyPr>
            <a:normAutofit fontScale="90000"/>
          </a:bodyPr>
          <a:lstStyle/>
          <a:p>
            <a:r>
              <a:rPr lang="en-US" dirty="0" smtClean="0"/>
              <a:t>How did the Founding Fathers design the Constitution so it would bring economic strength to the young United States?</a:t>
            </a:r>
            <a:endParaRPr lang="en-US" dirty="0"/>
          </a:p>
        </p:txBody>
      </p:sp>
      <p:sp>
        <p:nvSpPr>
          <p:cNvPr id="3" name="Subtitle 2"/>
          <p:cNvSpPr>
            <a:spLocks noGrp="1"/>
          </p:cNvSpPr>
          <p:nvPr>
            <p:ph type="subTitle" idx="1"/>
          </p:nvPr>
        </p:nvSpPr>
        <p:spPr>
          <a:xfrm>
            <a:off x="293063" y="2388429"/>
            <a:ext cx="8726791" cy="4123618"/>
          </a:xfrm>
        </p:spPr>
        <p:txBody>
          <a:bodyPr>
            <a:normAutofit fontScale="92500" lnSpcReduction="20000"/>
          </a:bodyPr>
          <a:lstStyle/>
          <a:p>
            <a:pPr marL="457200" indent="-457200" algn="l">
              <a:buFont typeface="Arial"/>
              <a:buChar char="•"/>
            </a:pPr>
            <a:r>
              <a:rPr lang="en-US" dirty="0" smtClean="0">
                <a:solidFill>
                  <a:schemeClr val="tx1"/>
                </a:solidFill>
              </a:rPr>
              <a:t>The members of the Constitutional Convention gave the central “federal” government the power to tax. “The Congress shall have Power To lay and collect Taxes…” Article I, Section 8. </a:t>
            </a:r>
          </a:p>
          <a:p>
            <a:pPr marL="457200" indent="-457200" algn="l">
              <a:buFont typeface="Arial"/>
              <a:buChar char="•"/>
            </a:pPr>
            <a:r>
              <a:rPr lang="en-US" dirty="0" smtClean="0">
                <a:solidFill>
                  <a:schemeClr val="tx1"/>
                </a:solidFill>
              </a:rPr>
              <a:t>The nation could now pay off debts owed to foreign nations. (America borrowed from France, Spain and Netherlands to fight the Revolutionary War.)</a:t>
            </a:r>
          </a:p>
          <a:p>
            <a:pPr marL="457200" indent="-457200" algn="l">
              <a:buFont typeface="Arial"/>
              <a:buChar char="•"/>
            </a:pPr>
            <a:r>
              <a:rPr lang="en-US" dirty="0" smtClean="0">
                <a:solidFill>
                  <a:schemeClr val="tx1"/>
                </a:solidFill>
              </a:rPr>
              <a:t>Now that America could re-pay its current debts, it could borrow more money in the future. It could also pay for an army and navy.</a:t>
            </a:r>
            <a:endParaRPr lang="en-US" dirty="0">
              <a:solidFill>
                <a:schemeClr val="tx1"/>
              </a:solidFill>
            </a:endParaRP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85236527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293064" y="209370"/>
            <a:ext cx="8726791" cy="1841924"/>
          </a:xfrm>
          <a:ln w="38100" cmpd="sng">
            <a:solidFill>
              <a:schemeClr val="tx1"/>
            </a:solidFill>
          </a:ln>
        </p:spPr>
        <p:txBody>
          <a:bodyPr>
            <a:normAutofit fontScale="90000"/>
          </a:bodyPr>
          <a:lstStyle/>
          <a:p>
            <a:r>
              <a:rPr lang="en-US" dirty="0" smtClean="0"/>
              <a:t>How did the Founding Fathers design the Constitution so it would bring economic strength to the young United States?</a:t>
            </a:r>
            <a:endParaRPr lang="en-US" dirty="0"/>
          </a:p>
        </p:txBody>
      </p:sp>
      <p:sp>
        <p:nvSpPr>
          <p:cNvPr id="3" name="Subtitle 2"/>
          <p:cNvSpPr>
            <a:spLocks noGrp="1"/>
          </p:cNvSpPr>
          <p:nvPr>
            <p:ph type="subTitle" idx="1"/>
          </p:nvPr>
        </p:nvSpPr>
        <p:spPr>
          <a:xfrm>
            <a:off x="293063" y="2388429"/>
            <a:ext cx="8726791" cy="4335260"/>
          </a:xfrm>
        </p:spPr>
        <p:txBody>
          <a:bodyPr>
            <a:normAutofit/>
          </a:bodyPr>
          <a:lstStyle/>
          <a:p>
            <a:pPr marL="457200" indent="-457200" algn="l">
              <a:buFont typeface="Arial"/>
              <a:buChar char="•"/>
            </a:pPr>
            <a:r>
              <a:rPr lang="en-US" dirty="0" smtClean="0">
                <a:solidFill>
                  <a:schemeClr val="tx1"/>
                </a:solidFill>
              </a:rPr>
              <a:t>The members of the Constitutional Convention gave the central government the power to “regulate…Commerce…among the several States.” Article I, Section 8.</a:t>
            </a:r>
          </a:p>
          <a:p>
            <a:pPr marL="457200" indent="-457200" algn="l">
              <a:buFont typeface="Arial"/>
              <a:buChar char="•"/>
            </a:pPr>
            <a:r>
              <a:rPr lang="en-US" dirty="0" smtClean="0">
                <a:solidFill>
                  <a:schemeClr val="tx1"/>
                </a:solidFill>
              </a:rPr>
              <a:t>Arguments among states would be resolved by the federal government</a:t>
            </a:r>
            <a:r>
              <a:rPr lang="en-US" dirty="0" smtClean="0">
                <a:solidFill>
                  <a:schemeClr val="tx1"/>
                </a:solidFill>
              </a:rPr>
              <a:t>. Trade among the states could grow.</a:t>
            </a:r>
            <a:endParaRPr lang="en-US" dirty="0" smtClean="0">
              <a:solidFill>
                <a:schemeClr val="tx1"/>
              </a:solidFill>
            </a:endParaRP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07715149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293064" y="209370"/>
            <a:ext cx="8726791" cy="1841924"/>
          </a:xfrm>
          <a:ln w="38100" cmpd="sng">
            <a:solidFill>
              <a:schemeClr val="tx1"/>
            </a:solidFill>
          </a:ln>
        </p:spPr>
        <p:txBody>
          <a:bodyPr>
            <a:normAutofit fontScale="90000"/>
          </a:bodyPr>
          <a:lstStyle/>
          <a:p>
            <a:r>
              <a:rPr lang="en-US" dirty="0" smtClean="0"/>
              <a:t>How did the Founding Fathers design the Constitution so it would bring economic strength to the young United States?</a:t>
            </a:r>
            <a:endParaRPr lang="en-US" dirty="0"/>
          </a:p>
        </p:txBody>
      </p:sp>
      <p:sp>
        <p:nvSpPr>
          <p:cNvPr id="3" name="Subtitle 2"/>
          <p:cNvSpPr>
            <a:spLocks noGrp="1"/>
          </p:cNvSpPr>
          <p:nvPr>
            <p:ph type="subTitle" idx="1"/>
          </p:nvPr>
        </p:nvSpPr>
        <p:spPr>
          <a:xfrm>
            <a:off x="293063" y="2388429"/>
            <a:ext cx="8726791" cy="4335260"/>
          </a:xfrm>
        </p:spPr>
        <p:txBody>
          <a:bodyPr>
            <a:normAutofit/>
          </a:bodyPr>
          <a:lstStyle/>
          <a:p>
            <a:pPr marL="457200" indent="-457200" algn="l">
              <a:buFont typeface="Arial"/>
              <a:buChar char="•"/>
            </a:pPr>
            <a:r>
              <a:rPr lang="en-US" dirty="0" smtClean="0">
                <a:solidFill>
                  <a:schemeClr val="tx1"/>
                </a:solidFill>
              </a:rPr>
              <a:t>The members of the Constitutional Convention forbade states from interfering with contracts. </a:t>
            </a:r>
          </a:p>
          <a:p>
            <a:pPr marL="457200" indent="-457200" algn="l">
              <a:buFont typeface="Arial"/>
              <a:buChar char="•"/>
            </a:pPr>
            <a:r>
              <a:rPr lang="en-US" dirty="0" smtClean="0">
                <a:solidFill>
                  <a:schemeClr val="tx1"/>
                </a:solidFill>
              </a:rPr>
              <a:t>“No State shall …pass any …Law impairing the Obligation of Contracts….” Article I, Section 10.</a:t>
            </a: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410262911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293064" y="209370"/>
            <a:ext cx="8726791" cy="1841924"/>
          </a:xfrm>
          <a:ln w="38100" cmpd="sng">
            <a:solidFill>
              <a:schemeClr val="tx1"/>
            </a:solidFill>
          </a:ln>
        </p:spPr>
        <p:txBody>
          <a:bodyPr>
            <a:normAutofit fontScale="90000"/>
          </a:bodyPr>
          <a:lstStyle/>
          <a:p>
            <a:r>
              <a:rPr lang="en-US" dirty="0" smtClean="0"/>
              <a:t>How did the Founding Fathers design the Constitution so it would bring economic strength to the young United States?</a:t>
            </a:r>
            <a:endParaRPr lang="en-US" dirty="0"/>
          </a:p>
        </p:txBody>
      </p:sp>
      <p:sp>
        <p:nvSpPr>
          <p:cNvPr id="3" name="Subtitle 2"/>
          <p:cNvSpPr>
            <a:spLocks noGrp="1"/>
          </p:cNvSpPr>
          <p:nvPr>
            <p:ph type="subTitle" idx="1"/>
          </p:nvPr>
        </p:nvSpPr>
        <p:spPr>
          <a:xfrm>
            <a:off x="293063" y="2388429"/>
            <a:ext cx="8726791" cy="4335260"/>
          </a:xfrm>
        </p:spPr>
        <p:txBody>
          <a:bodyPr>
            <a:normAutofit/>
          </a:bodyPr>
          <a:lstStyle/>
          <a:p>
            <a:pPr marL="457200" indent="-457200" algn="l">
              <a:buFont typeface="Arial"/>
              <a:buChar char="•"/>
            </a:pPr>
            <a:r>
              <a:rPr lang="en-US" dirty="0" smtClean="0">
                <a:solidFill>
                  <a:schemeClr val="tx1"/>
                </a:solidFill>
              </a:rPr>
              <a:t>The Founding Fathers wanted to ensure that the government could not simply take property without paying a fair price to the citizen owner of that property.</a:t>
            </a:r>
          </a:p>
          <a:p>
            <a:pPr marL="457200" indent="-457200" algn="l">
              <a:buFont typeface="Arial"/>
              <a:buChar char="•"/>
            </a:pPr>
            <a:r>
              <a:rPr lang="en-US" dirty="0" smtClean="0">
                <a:solidFill>
                  <a:schemeClr val="tx1"/>
                </a:solidFill>
              </a:rPr>
              <a:t>Fifth Amendment: “nor shall private property be taken for public use, without just compensation.”</a:t>
            </a:r>
            <a:endParaRPr lang="en-US" dirty="0">
              <a:solidFill>
                <a:schemeClr val="tx1"/>
              </a:solidFill>
            </a:endParaRP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07715149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293064" y="209370"/>
            <a:ext cx="8726791" cy="1841924"/>
          </a:xfrm>
          <a:ln w="38100" cmpd="sng">
            <a:solidFill>
              <a:schemeClr val="tx1"/>
            </a:solidFill>
          </a:ln>
        </p:spPr>
        <p:txBody>
          <a:bodyPr>
            <a:normAutofit fontScale="90000"/>
          </a:bodyPr>
          <a:lstStyle/>
          <a:p>
            <a:r>
              <a:rPr lang="en-US" dirty="0" smtClean="0"/>
              <a:t>How did the Founding Fathers design the Constitution so it would bring economic strength to the young United States?</a:t>
            </a:r>
            <a:endParaRPr lang="en-US" dirty="0"/>
          </a:p>
        </p:txBody>
      </p:sp>
      <p:sp>
        <p:nvSpPr>
          <p:cNvPr id="3" name="Subtitle 2"/>
          <p:cNvSpPr>
            <a:spLocks noGrp="1"/>
          </p:cNvSpPr>
          <p:nvPr>
            <p:ph type="subTitle" idx="1"/>
          </p:nvPr>
        </p:nvSpPr>
        <p:spPr>
          <a:xfrm>
            <a:off x="293063" y="2388429"/>
            <a:ext cx="8726791" cy="2772369"/>
          </a:xfrm>
        </p:spPr>
        <p:txBody>
          <a:bodyPr>
            <a:normAutofit fontScale="85000" lnSpcReduction="20000"/>
          </a:bodyPr>
          <a:lstStyle/>
          <a:p>
            <a:pPr marL="514350" indent="-514350" algn="l">
              <a:buFont typeface="+mj-lt"/>
              <a:buAutoNum type="arabicPeriod"/>
            </a:pPr>
            <a:r>
              <a:rPr lang="en-US" dirty="0" smtClean="0">
                <a:solidFill>
                  <a:schemeClr val="tx1"/>
                </a:solidFill>
              </a:rPr>
              <a:t>Nation could borrow in the future and pay for military.</a:t>
            </a:r>
          </a:p>
          <a:p>
            <a:pPr marL="514350" indent="-514350" algn="l">
              <a:buFont typeface="+mj-lt"/>
              <a:buAutoNum type="arabicPeriod"/>
            </a:pPr>
            <a:r>
              <a:rPr lang="en-US" dirty="0" smtClean="0">
                <a:solidFill>
                  <a:schemeClr val="tx1"/>
                </a:solidFill>
              </a:rPr>
              <a:t>States could not argue with each other.</a:t>
            </a:r>
          </a:p>
          <a:p>
            <a:pPr marL="514350" indent="-514350" algn="l">
              <a:buFont typeface="+mj-lt"/>
              <a:buAutoNum type="arabicPeriod"/>
            </a:pPr>
            <a:r>
              <a:rPr lang="en-US" dirty="0" smtClean="0">
                <a:solidFill>
                  <a:schemeClr val="tx1"/>
                </a:solidFill>
              </a:rPr>
              <a:t>States could not interfere with contracts.</a:t>
            </a:r>
          </a:p>
          <a:p>
            <a:pPr marL="514350" indent="-514350" algn="l">
              <a:buFont typeface="+mj-lt"/>
              <a:buAutoNum type="arabicPeriod"/>
            </a:pPr>
            <a:r>
              <a:rPr lang="en-US" dirty="0" smtClean="0">
                <a:solidFill>
                  <a:schemeClr val="tx1"/>
                </a:solidFill>
              </a:rPr>
              <a:t>Government could not take property unfairly.</a:t>
            </a:r>
          </a:p>
          <a:p>
            <a:pPr marL="514350" indent="-514350" algn="l">
              <a:buFont typeface="+mj-lt"/>
              <a:buAutoNum type="arabicPeriod"/>
            </a:pPr>
            <a:endParaRPr lang="en-US" dirty="0">
              <a:solidFill>
                <a:schemeClr val="tx1"/>
              </a:solidFill>
            </a:endParaRPr>
          </a:p>
          <a:p>
            <a:pPr algn="l"/>
            <a:r>
              <a:rPr lang="en-US" dirty="0" smtClean="0">
                <a:solidFill>
                  <a:schemeClr val="tx1"/>
                </a:solidFill>
              </a:rPr>
              <a:t>Test question</a:t>
            </a:r>
            <a:endParaRPr lang="en-US" dirty="0">
              <a:solidFill>
                <a:schemeClr val="tx1"/>
              </a:solidFill>
            </a:endParaRP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07715149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2475</TotalTime>
  <Words>735</Words>
  <Application>Microsoft Macintosh PowerPoint</Application>
  <PresentationFormat>On-screen Show (4:3)</PresentationFormat>
  <Paragraphs>48</Paragraphs>
  <Slides>10</Slides>
  <Notes>0</Notes>
  <HiddenSlides>0</HiddenSlides>
  <MMClips>0</MMClips>
  <ScaleCrop>false</ScaleCrop>
  <HeadingPairs>
    <vt:vector size="4" baseType="variant">
      <vt:variant>
        <vt:lpstr>Design Template</vt:lpstr>
      </vt:variant>
      <vt:variant>
        <vt:i4>1</vt:i4>
      </vt:variant>
      <vt:variant>
        <vt:lpstr>Slide Titles</vt:lpstr>
      </vt:variant>
      <vt:variant>
        <vt:i4>10</vt:i4>
      </vt:variant>
    </vt:vector>
  </HeadingPairs>
  <TitlesOfParts>
    <vt:vector size="11" baseType="lpstr">
      <vt:lpstr>Office Theme</vt:lpstr>
      <vt:lpstr>Do Now</vt:lpstr>
      <vt:lpstr>Do Now_test prep</vt:lpstr>
      <vt:lpstr>Test prep</vt:lpstr>
      <vt:lpstr>Question about the quotation.</vt:lpstr>
      <vt:lpstr>How did the Founding Fathers design the Constitution so it would bring economic strength to the young United States?</vt:lpstr>
      <vt:lpstr>How did the Founding Fathers design the Constitution so it would bring economic strength to the young United States?</vt:lpstr>
      <vt:lpstr>How did the Founding Fathers design the Constitution so it would bring economic strength to the young United States?</vt:lpstr>
      <vt:lpstr>How did the Founding Fathers design the Constitution so it would bring economic strength to the young United States?</vt:lpstr>
      <vt:lpstr>How did the Founding Fathers design the Constitution so it would bring economic strength to the young United States?</vt:lpstr>
      <vt:lpstr>Other significant clauses in the Constitution.</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How did the Founding Fathers design the Constitution so it would bring economic strength to the young United States?</dc:title>
  <dc:creator>Thomas Hagerty</dc:creator>
  <cp:lastModifiedBy>Thomas Hagerty</cp:lastModifiedBy>
  <cp:revision>35</cp:revision>
  <dcterms:created xsi:type="dcterms:W3CDTF">2017-09-11T20:54:35Z</dcterms:created>
  <dcterms:modified xsi:type="dcterms:W3CDTF">2017-09-11T20:59:36Z</dcterms:modified>
</cp:coreProperties>
</file>

<file path=docProps/thumbnail.jpeg>
</file>